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C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235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89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8946F-B7A7-9264-4C05-D0572691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85C52-2D64-BA7F-6C30-48B220732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0FD64-E8F0-2BB3-0E1B-58F59005B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C41D2-0C42-8816-96B4-4414B30D6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99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Mood Music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3890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Transforming Emotions into Music with AI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9137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 intelligent system for emotion-based music composition that empowers creators to generate personalized soundtracks instantly.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781" y="608648"/>
            <a:ext cx="8082439" cy="2843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Ready to Transform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530781" y="3679746"/>
            <a:ext cx="8082439" cy="1895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Your Creative Process?</a:t>
            </a:r>
            <a:endParaRPr lang="en-US" sz="5950" dirty="0"/>
          </a:p>
        </p:txBody>
      </p:sp>
      <p:sp>
        <p:nvSpPr>
          <p:cNvPr id="5" name="Text 2"/>
          <p:cNvSpPr/>
          <p:nvPr/>
        </p:nvSpPr>
        <p:spPr>
          <a:xfrm>
            <a:off x="530781" y="5803106"/>
            <a:ext cx="8082439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Mood Music AI represents the future of creative technology—where human emotion meets artificial intelligence to produce something truly magical.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30781" y="6610588"/>
            <a:ext cx="189595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Instant Creation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30781" y="6999089"/>
            <a:ext cx="2419231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From concept to composition in seconds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3327678" y="6610588"/>
            <a:ext cx="1952625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Professional Quality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3327678" y="6999089"/>
            <a:ext cx="2419231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AI-mastered tracks ready for any project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124575" y="6610588"/>
            <a:ext cx="2098953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Limitless Possibilities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124575" y="6999089"/>
            <a:ext cx="2503765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Every emotion has its perfect soundtrack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CE8-A411-1D36-E5D7-E9EF9E6DB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0CFBA3-6E53-5169-32D6-D2EF31D82CD1}"/>
              </a:ext>
            </a:extLst>
          </p:cNvPr>
          <p:cNvSpPr/>
          <p:nvPr/>
        </p:nvSpPr>
        <p:spPr>
          <a:xfrm>
            <a:off x="3109317" y="4114800"/>
            <a:ext cx="9758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THANK YOU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07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5676543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Creative Challenge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6870" y="1426250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870228" y="1619607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Time-Consuming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70228" y="2037755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Searching through vast music libraries for the perfect track can take hours of valuable creative time.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6870" y="3043118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8" name="Text 5"/>
          <p:cNvSpPr/>
          <p:nvPr/>
        </p:nvSpPr>
        <p:spPr>
          <a:xfrm>
            <a:off x="870228" y="3236476"/>
            <a:ext cx="3124676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Subjective &amp; Inconsistent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0228" y="3654623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Keywords like "happy" yield thousands of results that rarely match your specific creative intent.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870" y="4659987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11" name="Text 8"/>
          <p:cNvSpPr/>
          <p:nvPr/>
        </p:nvSpPr>
        <p:spPr>
          <a:xfrm>
            <a:off x="870228" y="4853345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Costly Licensing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70228" y="5271492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High-quality tracks come with expensive licensing fees, especially for commercial projects.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6870" y="6276856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14" name="Text 11"/>
          <p:cNvSpPr/>
          <p:nvPr/>
        </p:nvSpPr>
        <p:spPr>
          <a:xfrm>
            <a:off x="870228" y="6470213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Lack of Uniqueness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70228" y="6888361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Stock music is used by thousands, making it impossible to create a distinctive sound for your project.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51390" y="523994"/>
            <a:ext cx="9527619" cy="119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350"/>
              </a:lnSpc>
              <a:buNone/>
            </a:pPr>
            <a:r>
              <a:rPr lang="en-US" sz="750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Solution</a:t>
            </a:r>
            <a:endParaRPr lang="en-US" sz="7500" dirty="0"/>
          </a:p>
        </p:txBody>
      </p:sp>
      <p:sp>
        <p:nvSpPr>
          <p:cNvPr id="3" name="Text 1"/>
          <p:cNvSpPr/>
          <p:nvPr/>
        </p:nvSpPr>
        <p:spPr>
          <a:xfrm>
            <a:off x="4420314" y="2000607"/>
            <a:ext cx="5789771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AI-Powered Music Generation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66869" y="2934176"/>
            <a:ext cx="779204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Mood Music AI revolutionizes music creation by allowing users to generate high-quality, original music simply by describing their emotions in plain text.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6869" y="3715226"/>
            <a:ext cx="779204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breakthrough technology empowers anyone—regardless of musical ability—to create personalized soundtracks on demand, providing a powerful tool for creative professionals and casual users alike.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52619" y="4843939"/>
            <a:ext cx="750629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"Transform your feelings into melodies with the power of artificial intelligence."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66869" y="4843939"/>
            <a:ext cx="22860" cy="304800"/>
          </a:xfrm>
          <a:prstGeom prst="rect">
            <a:avLst/>
          </a:prstGeom>
          <a:solidFill>
            <a:srgbClr val="E2C2B3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4" y="2977039"/>
            <a:ext cx="5039678" cy="50396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819"/>
            <a:ext cx="9758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How It Works: Three Simple Steps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1226"/>
            <a:ext cx="1134070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418040"/>
            <a:ext cx="3956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Text Input &amp; Mood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908459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Users describe their feelings in natural language. Advanced NLP models analyze the text to accurately classify the core emotional state.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61078"/>
            <a:ext cx="1134070" cy="16698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087892"/>
            <a:ext cx="3602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Parameter Generation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578310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system intelligently generates detailed musical parameters including genre, tempo, key, chord progression, and instrumentation.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30929"/>
            <a:ext cx="1134070" cy="16698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757743"/>
            <a:ext cx="4382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Music Generation &amp; Mastering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248162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Parameters create a hyper-descriptive prompt for MusicGen AI, followed by automated audio mastering for professional quality.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130" y="546140"/>
            <a:ext cx="7014448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Advanced Technology Stack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130" y="1464112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1130" y="2208252"/>
            <a:ext cx="39376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High-Accuracy Mood Detection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1130" y="2637473"/>
            <a:ext cx="775454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State-of-the-art Zero-Shot Classification model interprets a wide range of emotional inputs with precision.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130" y="3669506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1130" y="4413647"/>
            <a:ext cx="3862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Advanced Prompt Engineering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1130" y="4842867"/>
            <a:ext cx="775454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Goes beyond simple keywords to create rich, descriptive prompts that generate exceptional AI results.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130" y="5874901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1130" y="6619042"/>
            <a:ext cx="34276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Real-Time Audio Mastering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1130" y="7048262"/>
            <a:ext cx="775454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Custom-built post-processing pipeline applies noise reduction and stereo expansion for fuller, clearer sound.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23507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User Experience Excellence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463868" cy="463868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8244245" y="182332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Intuitive Interface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44245" y="2351603"/>
            <a:ext cx="567213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D3C9C5"/>
                </a:solidFill>
                <a:latin typeface="Noto Serif HK"/>
              </a:rPr>
              <a:t>A modern, responsive interface built with </a:t>
            </a:r>
            <a:r>
              <a:rPr lang="en-US" sz="1600" b="1" dirty="0">
                <a:solidFill>
                  <a:srgbClr val="D3C9C5"/>
                </a:solidFill>
                <a:latin typeface="Noto Serif HK"/>
              </a:rPr>
              <a:t>React.js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 and styled with </a:t>
            </a:r>
            <a:r>
              <a:rPr lang="en-US" sz="1600" b="1" dirty="0">
                <a:solidFill>
                  <a:srgbClr val="D3C9C5"/>
                </a:solidFill>
                <a:latin typeface="Noto Serif HK"/>
              </a:rPr>
              <a:t>Tailwind CSS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, ensuring a fast and seamless user experience.</a:t>
            </a:r>
          </a:p>
        </p:txBody>
      </p:sp>
      <p:sp>
        <p:nvSpPr>
          <p:cNvPr id="7" name="Shape 4"/>
          <p:cNvSpPr/>
          <p:nvPr/>
        </p:nvSpPr>
        <p:spPr>
          <a:xfrm>
            <a:off x="7574280" y="3753683"/>
            <a:ext cx="463868" cy="463868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</p:sp>
      <p:sp>
        <p:nvSpPr>
          <p:cNvPr id="8" name="Text 5"/>
          <p:cNvSpPr/>
          <p:nvPr/>
        </p:nvSpPr>
        <p:spPr>
          <a:xfrm>
            <a:off x="8244245" y="382452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Visual Feedback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244245" y="4352806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D3C9C5"/>
                </a:solidFill>
              </a:rPr>
              <a:t>Real-time waveform visualization lets users see their generated music come to life. </a:t>
            </a:r>
          </a:p>
        </p:txBody>
      </p:sp>
      <p:sp>
        <p:nvSpPr>
          <p:cNvPr id="10" name="Shape 7"/>
          <p:cNvSpPr/>
          <p:nvPr/>
        </p:nvSpPr>
        <p:spPr>
          <a:xfrm>
            <a:off x="7574280" y="5424964"/>
            <a:ext cx="463868" cy="463868"/>
          </a:xfrm>
          <a:prstGeom prst="roundRect">
            <a:avLst>
              <a:gd name="adj" fmla="val 6668"/>
            </a:avLst>
          </a:prstGeom>
          <a:solidFill>
            <a:srgbClr val="5F5153"/>
          </a:solidFill>
          <a:ln/>
        </p:spPr>
      </p:sp>
      <p:sp>
        <p:nvSpPr>
          <p:cNvPr id="11" name="Text 8"/>
          <p:cNvSpPr/>
          <p:nvPr/>
        </p:nvSpPr>
        <p:spPr>
          <a:xfrm>
            <a:off x="8244245" y="5495806"/>
            <a:ext cx="292155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Complete User System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44245" y="6024086"/>
            <a:ext cx="567213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D3C9C5"/>
                </a:solidFill>
              </a:rPr>
              <a:t>Full authentication with login and history features, using a secure </a:t>
            </a:r>
            <a:r>
              <a:rPr lang="en-US" sz="1600" b="1" dirty="0">
                <a:solidFill>
                  <a:srgbClr val="D3C9C5"/>
                </a:solidFill>
              </a:rPr>
              <a:t>SQLite</a:t>
            </a:r>
            <a:r>
              <a:rPr lang="en-US" sz="1600" dirty="0">
                <a:solidFill>
                  <a:srgbClr val="D3C9C5"/>
                </a:solidFill>
              </a:rPr>
              <a:t> database for users to save and revisit their musical creations.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761167"/>
            <a:ext cx="5381625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Core Technologies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9828" y="1756767"/>
            <a:ext cx="7637145" cy="1645563"/>
          </a:xfrm>
          <a:prstGeom prst="roundRect">
            <a:avLst>
              <a:gd name="adj" fmla="val 1962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70307" y="1787247"/>
            <a:ext cx="861060" cy="1584603"/>
          </a:xfrm>
          <a:prstGeom prst="rect">
            <a:avLst/>
          </a:prstGeom>
          <a:solidFill>
            <a:srgbClr val="5F5153"/>
          </a:solidFill>
          <a:ln/>
        </p:spPr>
      </p:sp>
      <p:sp>
        <p:nvSpPr>
          <p:cNvPr id="7" name="Text 3"/>
          <p:cNvSpPr/>
          <p:nvPr/>
        </p:nvSpPr>
        <p:spPr>
          <a:xfrm>
            <a:off x="7346633" y="2002512"/>
            <a:ext cx="324420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IN" sz="2000" b="1" dirty="0">
                <a:solidFill>
                  <a:srgbClr val="D3C9C5"/>
                </a:solidFill>
                <a:latin typeface="Noto Serif HK Bold"/>
              </a:rPr>
              <a:t>Frontend: React.js &amp; Vite</a:t>
            </a:r>
            <a:endParaRPr lang="en-US" b="1" dirty="0">
              <a:solidFill>
                <a:srgbClr val="D3C9C5"/>
              </a:solidFill>
              <a:latin typeface="Noto Serif HK Bold"/>
            </a:endParaRPr>
          </a:p>
        </p:txBody>
      </p:sp>
      <p:sp>
        <p:nvSpPr>
          <p:cNvPr id="8" name="Text 4"/>
          <p:cNvSpPr/>
          <p:nvPr/>
        </p:nvSpPr>
        <p:spPr>
          <a:xfrm>
            <a:off x="7396225" y="2304946"/>
            <a:ext cx="6499860" cy="1020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00" dirty="0">
                <a:solidFill>
                  <a:srgbClr val="D3C9C5"/>
                </a:solidFill>
                <a:latin typeface="Noto Serif HK"/>
              </a:rPr>
              <a:t>The user interface is built on a modern frontend stack including </a:t>
            </a:r>
            <a:r>
              <a:rPr lang="en-US" sz="1600" b="1" dirty="0">
                <a:solidFill>
                  <a:srgbClr val="D3C9C5"/>
                </a:solidFill>
                <a:latin typeface="Noto Serif HK"/>
              </a:rPr>
              <a:t>React.js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 for a dynamic user experience, </a:t>
            </a:r>
            <a:r>
              <a:rPr lang="en-US" sz="1600" b="1" dirty="0">
                <a:solidFill>
                  <a:srgbClr val="D3C9C5"/>
                </a:solidFill>
                <a:latin typeface="Noto Serif HK"/>
              </a:rPr>
              <a:t>Tailwind CSS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 for styling, and is powered by </a:t>
            </a:r>
            <a:r>
              <a:rPr lang="en-US" sz="1600" b="1" dirty="0">
                <a:solidFill>
                  <a:srgbClr val="D3C9C5"/>
                </a:solidFill>
                <a:latin typeface="Noto Serif HK"/>
              </a:rPr>
              <a:t>Vite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 for optimal performance.</a:t>
            </a:r>
            <a:endParaRPr lang="en-US" sz="1650" dirty="0">
              <a:solidFill>
                <a:srgbClr val="D3C9C5"/>
              </a:solidFill>
              <a:latin typeface="Noto Serif HK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239828" y="3617595"/>
            <a:ext cx="7637145" cy="1645563"/>
          </a:xfrm>
          <a:prstGeom prst="roundRect">
            <a:avLst>
              <a:gd name="adj" fmla="val 1962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270307" y="3648075"/>
            <a:ext cx="861060" cy="1584603"/>
          </a:xfrm>
          <a:prstGeom prst="rect">
            <a:avLst/>
          </a:prstGeom>
          <a:solidFill>
            <a:srgbClr val="5F5153"/>
          </a:solidFill>
          <a:ln/>
        </p:spPr>
      </p:sp>
      <p:sp>
        <p:nvSpPr>
          <p:cNvPr id="12" name="Text 7"/>
          <p:cNvSpPr/>
          <p:nvPr/>
        </p:nvSpPr>
        <p:spPr>
          <a:xfrm>
            <a:off x="7346632" y="3863340"/>
            <a:ext cx="406600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IN" sz="2000" b="1" dirty="0">
                <a:solidFill>
                  <a:srgbClr val="D3C9C5"/>
                </a:solidFill>
                <a:latin typeface="Noto Serif HK Bold"/>
              </a:rPr>
              <a:t>Backend &amp; AI: Python &amp; Transformers</a:t>
            </a:r>
            <a:endParaRPr lang="en-US" sz="2000" b="1" dirty="0">
              <a:solidFill>
                <a:srgbClr val="D3C9C5"/>
              </a:solidFill>
              <a:latin typeface="Noto Serif HK Bold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442317" y="4148215"/>
            <a:ext cx="649986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00" dirty="0">
                <a:solidFill>
                  <a:srgbClr val="D3C9C5"/>
                </a:solidFill>
                <a:latin typeface="Noto Serif HK"/>
              </a:rPr>
              <a:t>The core audio processing and AI logic are handled by </a:t>
            </a:r>
            <a:r>
              <a:rPr lang="en-US" sz="1600" b="1" dirty="0">
                <a:solidFill>
                  <a:srgbClr val="D3C9C5"/>
                </a:solidFill>
                <a:latin typeface="Noto Serif HK"/>
              </a:rPr>
              <a:t>Python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, utilizing libraries like </a:t>
            </a:r>
            <a:r>
              <a:rPr lang="en-US" sz="1600" dirty="0" err="1">
                <a:solidFill>
                  <a:srgbClr val="D3C9C5"/>
                </a:solidFill>
                <a:latin typeface="Noto Serif HK"/>
              </a:rPr>
              <a:t>PyTorch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, </a:t>
            </a:r>
            <a:r>
              <a:rPr lang="en-US" sz="1600" dirty="0" err="1">
                <a:solidFill>
                  <a:srgbClr val="D3C9C5"/>
                </a:solidFill>
                <a:latin typeface="Noto Serif HK"/>
              </a:rPr>
              <a:t>Pydub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, and </a:t>
            </a:r>
            <a:r>
              <a:rPr lang="en-US" sz="1600" dirty="0" err="1">
                <a:solidFill>
                  <a:srgbClr val="D3C9C5"/>
                </a:solidFill>
                <a:latin typeface="Noto Serif HK"/>
              </a:rPr>
              <a:t>Librosa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. The </a:t>
            </a:r>
            <a:r>
              <a:rPr lang="en-US" sz="1600" b="1" dirty="0">
                <a:solidFill>
                  <a:srgbClr val="D3C9C5"/>
                </a:solidFill>
                <a:latin typeface="Noto Serif HK"/>
              </a:rPr>
              <a:t>Transformers framework</a:t>
            </a:r>
            <a:r>
              <a:rPr lang="en-US" sz="1600" dirty="0">
                <a:solidFill>
                  <a:srgbClr val="D3C9C5"/>
                </a:solidFill>
                <a:latin typeface="Noto Serif HK"/>
              </a:rPr>
              <a:t> provides cutting-edge NLP capabilities for emotion detection. </a:t>
            </a:r>
            <a:endParaRPr lang="en-US" sz="1650" dirty="0">
              <a:solidFill>
                <a:srgbClr val="D3C9C5"/>
              </a:solidFill>
              <a:latin typeface="Noto Serif HK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239828" y="5478423"/>
            <a:ext cx="7637145" cy="1989892"/>
          </a:xfrm>
          <a:prstGeom prst="roundRect">
            <a:avLst>
              <a:gd name="adj" fmla="val 1623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270307" y="5508903"/>
            <a:ext cx="861060" cy="1928932"/>
          </a:xfrm>
          <a:prstGeom prst="rect">
            <a:avLst/>
          </a:prstGeom>
          <a:solidFill>
            <a:srgbClr val="5F5153"/>
          </a:solidFill>
          <a:ln/>
        </p:spPr>
      </p:sp>
      <p:sp>
        <p:nvSpPr>
          <p:cNvPr id="17" name="Text 11"/>
          <p:cNvSpPr/>
          <p:nvPr/>
        </p:nvSpPr>
        <p:spPr>
          <a:xfrm>
            <a:off x="7346633" y="5724168"/>
            <a:ext cx="35215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IN" sz="2000" b="1" dirty="0">
                <a:solidFill>
                  <a:srgbClr val="D3C9C5"/>
                </a:solidFill>
              </a:rPr>
              <a:t>AI Models</a:t>
            </a:r>
            <a:endParaRPr lang="en-US" sz="2000" b="1" dirty="0">
              <a:solidFill>
                <a:srgbClr val="D3C9C5"/>
              </a:solidFill>
            </a:endParaRPr>
          </a:p>
        </p:txBody>
      </p:sp>
      <p:sp>
        <p:nvSpPr>
          <p:cNvPr id="18" name="Text 12"/>
          <p:cNvSpPr/>
          <p:nvPr/>
        </p:nvSpPr>
        <p:spPr>
          <a:xfrm>
            <a:off x="7346633" y="6189583"/>
            <a:ext cx="6499860" cy="8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00" dirty="0">
                <a:solidFill>
                  <a:srgbClr val="D3C9C5"/>
                </a:solidFill>
              </a:rPr>
              <a:t>Facebook's BART-large-</a:t>
            </a:r>
            <a:r>
              <a:rPr lang="en-US" sz="1600" dirty="0" err="1">
                <a:solidFill>
                  <a:srgbClr val="D3C9C5"/>
                </a:solidFill>
              </a:rPr>
              <a:t>mnli</a:t>
            </a:r>
            <a:r>
              <a:rPr lang="en-US" sz="1600" dirty="0">
                <a:solidFill>
                  <a:srgbClr val="D3C9C5"/>
                </a:solidFill>
              </a:rPr>
              <a:t> for mood classification and </a:t>
            </a:r>
            <a:r>
              <a:rPr lang="en-US" sz="1600" dirty="0" err="1">
                <a:solidFill>
                  <a:srgbClr val="D3C9C5"/>
                </a:solidFill>
              </a:rPr>
              <a:t>MusicGen</a:t>
            </a:r>
            <a:r>
              <a:rPr lang="en-US" sz="1600" dirty="0">
                <a:solidFill>
                  <a:srgbClr val="D3C9C5"/>
                </a:solidFill>
              </a:rPr>
              <a:t>-small for high-quality music generation. </a:t>
            </a:r>
            <a:endParaRPr lang="en-US" sz="1650" dirty="0">
              <a:solidFill>
                <a:srgbClr val="D3C9C5"/>
              </a:solidFill>
            </a:endParaRPr>
          </a:p>
        </p:txBody>
      </p:sp>
      <p:sp>
        <p:nvSpPr>
          <p:cNvPr id="19" name="Arrow: Notched Right 18">
            <a:extLst>
              <a:ext uri="{FF2B5EF4-FFF2-40B4-BE49-F238E27FC236}">
                <a16:creationId xmlns:a16="http://schemas.microsoft.com/office/drawing/2014/main" id="{870108EE-957C-0F1B-AB55-BF30EEAB0A1A}"/>
              </a:ext>
            </a:extLst>
          </p:cNvPr>
          <p:cNvSpPr/>
          <p:nvPr/>
        </p:nvSpPr>
        <p:spPr>
          <a:xfrm>
            <a:off x="6504972" y="2338864"/>
            <a:ext cx="405114" cy="288589"/>
          </a:xfrm>
          <a:prstGeom prst="notchedRightArrow">
            <a:avLst/>
          </a:prstGeom>
          <a:solidFill>
            <a:srgbClr val="D3C9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Notched Right 19">
            <a:extLst>
              <a:ext uri="{FF2B5EF4-FFF2-40B4-BE49-F238E27FC236}">
                <a16:creationId xmlns:a16="http://schemas.microsoft.com/office/drawing/2014/main" id="{889E0935-4003-9F50-DC5F-62C6356C3C4A}"/>
              </a:ext>
            </a:extLst>
          </p:cNvPr>
          <p:cNvSpPr/>
          <p:nvPr/>
        </p:nvSpPr>
        <p:spPr>
          <a:xfrm>
            <a:off x="6498280" y="4296081"/>
            <a:ext cx="405114" cy="288589"/>
          </a:xfrm>
          <a:prstGeom prst="notchedRightArrow">
            <a:avLst/>
          </a:prstGeom>
          <a:solidFill>
            <a:srgbClr val="D3C9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ABD90E9C-4126-1BAB-24AD-2BC6C697D79A}"/>
              </a:ext>
            </a:extLst>
          </p:cNvPr>
          <p:cNvSpPr/>
          <p:nvPr/>
        </p:nvSpPr>
        <p:spPr>
          <a:xfrm>
            <a:off x="6498280" y="6328538"/>
            <a:ext cx="405114" cy="288589"/>
          </a:xfrm>
          <a:prstGeom prst="notchedRightArrow">
            <a:avLst/>
          </a:prstGeom>
          <a:solidFill>
            <a:srgbClr val="D3C9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6544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Market Impact &amp;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2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Content Creation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265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Perfect soundtracks for videos, podcasts, and social media content without licensing concerns.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0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Professional Use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99120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Enhance presentations, marketing materials, and corporate communications with custom music.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4808"/>
            <a:ext cx="3663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Therapeutic Applications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522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Personalized music therapy and wellness applications for mental health support.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57643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Gaming &amp; Interactive Media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2392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Dynamic background music that adapts to gameplay emotions and narrative moments.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06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48" y="2824758"/>
            <a:ext cx="8054816" cy="55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Future of AI-Powered Creativity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8" y="3837027"/>
            <a:ext cx="175974" cy="22002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16148" y="4113252"/>
            <a:ext cx="4536877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2"/>
          <p:cNvSpPr/>
          <p:nvPr/>
        </p:nvSpPr>
        <p:spPr>
          <a:xfrm>
            <a:off x="616148" y="4246959"/>
            <a:ext cx="340197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Democratizing Music Creation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6148" y="4697968"/>
            <a:ext cx="4536877" cy="84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Breaking down barriers between musical expertise and creative expression, making professional-quality composition accessible to everyone.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999" y="3837027"/>
            <a:ext cx="175974" cy="22002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5328999" y="4113252"/>
            <a:ext cx="4536877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5"/>
          <p:cNvSpPr/>
          <p:nvPr/>
        </p:nvSpPr>
        <p:spPr>
          <a:xfrm>
            <a:off x="5328999" y="4246959"/>
            <a:ext cx="2200632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Creative Assistance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5328999" y="4697968"/>
            <a:ext cx="4536877" cy="84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Serving as a powerful collaborative tool for musicians, helping overcome creative blocks and sparking new artistic directions.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8" y="5851088"/>
            <a:ext cx="175974" cy="220028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616148" y="6127313"/>
            <a:ext cx="9249728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Text 8"/>
          <p:cNvSpPr/>
          <p:nvPr/>
        </p:nvSpPr>
        <p:spPr>
          <a:xfrm>
            <a:off x="616148" y="6261021"/>
            <a:ext cx="2200632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Ethical Innovation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16148" y="6712029"/>
            <a:ext cx="924972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Addressing important questions of copyright, ownership, and the responsible integration of AI in creative industries.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10303073" y="3837027"/>
            <a:ext cx="3718679" cy="2413635"/>
          </a:xfrm>
          <a:prstGeom prst="roundRect">
            <a:avLst>
              <a:gd name="adj" fmla="val 1094"/>
            </a:avLst>
          </a:prstGeom>
          <a:solidFill>
            <a:srgbClr val="E2C2B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9048" y="4093012"/>
            <a:ext cx="275034" cy="22002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930057" y="4056936"/>
            <a:ext cx="2200632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Benefits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10930057" y="4507944"/>
            <a:ext cx="291572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Zero musical training required</a:t>
            </a:r>
            <a:endParaRPr lang="en-US" sz="1350" dirty="0"/>
          </a:p>
        </p:txBody>
      </p:sp>
      <p:sp>
        <p:nvSpPr>
          <p:cNvPr id="20" name="Text 13"/>
          <p:cNvSpPr/>
          <p:nvPr/>
        </p:nvSpPr>
        <p:spPr>
          <a:xfrm>
            <a:off x="10930057" y="4851202"/>
            <a:ext cx="291572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Instant professional results</a:t>
            </a:r>
            <a:endParaRPr lang="en-US" sz="1350" dirty="0"/>
          </a:p>
        </p:txBody>
      </p:sp>
      <p:sp>
        <p:nvSpPr>
          <p:cNvPr id="21" name="Text 14"/>
          <p:cNvSpPr/>
          <p:nvPr/>
        </p:nvSpPr>
        <p:spPr>
          <a:xfrm>
            <a:off x="10930057" y="5194459"/>
            <a:ext cx="291572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Royalty-free compositions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10930057" y="5537716"/>
            <a:ext cx="2915722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Unlimited creative possibilities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689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Noto Serif HK</vt:lpstr>
      <vt:lpstr>Noto Serif HK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Swethan Karthik</cp:lastModifiedBy>
  <cp:revision>3</cp:revision>
  <dcterms:created xsi:type="dcterms:W3CDTF">2025-09-18T13:50:44Z</dcterms:created>
  <dcterms:modified xsi:type="dcterms:W3CDTF">2025-10-07T04:43:40Z</dcterms:modified>
</cp:coreProperties>
</file>